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7" r:id="rId2"/>
    <p:sldId id="282" r:id="rId3"/>
    <p:sldId id="283" r:id="rId4"/>
    <p:sldId id="284" r:id="rId5"/>
    <p:sldId id="269" r:id="rId6"/>
    <p:sldId id="270" r:id="rId7"/>
    <p:sldId id="275" r:id="rId8"/>
    <p:sldId id="279" r:id="rId9"/>
    <p:sldId id="280" r:id="rId10"/>
    <p:sldId id="281" r:id="rId11"/>
    <p:sldId id="268" r:id="rId12"/>
  </p:sldIdLst>
  <p:sldSz cx="8229600" cy="6172200"/>
  <p:notesSz cx="6858000" cy="9144000"/>
  <p:defaultTextStyle>
    <a:defPPr>
      <a:defRPr lang="en-US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6300"/>
    <a:srgbClr val="08552B"/>
    <a:srgbClr val="11B35A"/>
    <a:srgbClr val="0B7B3E"/>
    <a:srgbClr val="0A7038"/>
    <a:srgbClr val="0C8241"/>
    <a:srgbClr val="0FA151"/>
    <a:srgbClr val="0B773C"/>
    <a:srgbClr val="76B900"/>
    <a:srgbClr val="6F6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9645" autoAdjust="0"/>
  </p:normalViewPr>
  <p:slideViewPr>
    <p:cSldViewPr snapToGrid="0">
      <p:cViewPr varScale="1">
        <p:scale>
          <a:sx n="90" d="100"/>
          <a:sy n="90" d="100"/>
        </p:scale>
        <p:origin x="-1200" y="-108"/>
      </p:cViewPr>
      <p:guideLst>
        <p:guide orient="horz" pos="1944"/>
        <p:guide pos="259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5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C17D97-D1E0-454C-AB23-CC2620E70C54}" type="datetimeFigureOut">
              <a:rPr lang="en-US" smtClean="0"/>
              <a:pPr/>
              <a:t>6/9/2017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AA0459-48AB-42E3-921F-C1F44C9597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62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r>
              <a:rPr lang="en-US" baseline="0" dirty="0" smtClean="0"/>
              <a:t>With 256 CUDA-enabled Maxwell cores and over a teraflop of raw compute in only 10-15 watts power consumption, </a:t>
            </a:r>
            <a:r>
              <a:rPr lang="en-US" baseline="0" dirty="0" err="1" smtClean="0"/>
              <a:t>Jetson</a:t>
            </a:r>
            <a:r>
              <a:rPr lang="en-US" baseline="0" dirty="0" smtClean="0"/>
              <a:t> TX1 provides the ultimate in embedded performance </a:t>
            </a:r>
            <a:r>
              <a:rPr lang="en-US" baseline="0" smtClean="0"/>
              <a:t>and efficiency. 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It has 64 bit ARM CPUs, 4 GB of LPDDR4 memory with bandwidth up to 25.6 GB/s. 16 GB of Flash storage, </a:t>
            </a:r>
            <a:r>
              <a:rPr lang="en-US" baseline="0" dirty="0" err="1" smtClean="0"/>
              <a:t>WiFi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bluetooth</a:t>
            </a:r>
            <a:r>
              <a:rPr lang="en-US" baseline="0" dirty="0" smtClean="0"/>
              <a:t> ready. Gigabit Ethernet. It’s 50mm x 87mm, slightly smaller in area than a credit card (obviously it’s bigger in the Z dimension). It interfaces with a carrier board over a 400 pin board to board connector, which brings out all of the high-speed and general purpose signals from the chip. Our customers will take </a:t>
            </a:r>
            <a:r>
              <a:rPr lang="en-US" baseline="0" dirty="0" err="1" smtClean="0"/>
              <a:t>Jetson</a:t>
            </a:r>
            <a:r>
              <a:rPr lang="en-US" baseline="0" dirty="0" smtClean="0"/>
              <a:t> TX1 and integrate it into their final products that have the exact form factor and interfaces that they need. We also provide a developer kit, which I’m going to talk about later.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31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>
                <a:latin typeface="Trebuchet MS" pitchFamily="34" charset="0"/>
              </a:rPr>
              <a:t>So how do you get started with the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TX1? This is the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TX1 Developer Kit. It includes the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TX1, a carrier board to break out all of the I/O, and a 5 MP camera. This is the system that developers will use to get started with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TX1. Then when they’re ready to build their final product, they purchase individual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TX1 modules, and build their custom solution around it. The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TX1 developer kit is also a reference design for those custom solutions. If you’re familiar with the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TK1 developer kit, this is very similar in </a:t>
            </a:r>
            <a:r>
              <a:rPr lang="en-US" sz="1000" dirty="0" err="1">
                <a:latin typeface="Trebuchet MS" pitchFamily="34" charset="0"/>
              </a:rPr>
              <a:t>capabilites</a:t>
            </a:r>
            <a:r>
              <a:rPr lang="en-US" sz="1000" dirty="0">
                <a:latin typeface="Trebuchet MS" pitchFamily="34" charset="0"/>
              </a:rPr>
              <a:t>. I’ll highlight the differences. First, as I’ve been saying, we built a module. For the previous generation a developer would start with the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TK1 Developer Kit for development, and for production of their product they would by Tegra chips. For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TX1, they start with the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TX1 developer kit, and for production of their product they buy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TX1 modules. We did this to simplify things. All of the hard things to develop in a system like power sequencing and laying out memory. It doesn’t make sense for every customer to have to repeat that exercise. So why not </a:t>
            </a:r>
            <a:r>
              <a:rPr lang="en-US" sz="1000" dirty="0" err="1">
                <a:latin typeface="Trebuchet MS" pitchFamily="34" charset="0"/>
              </a:rPr>
              <a:t>encapluate</a:t>
            </a:r>
            <a:r>
              <a:rPr lang="en-US" sz="1000" dirty="0">
                <a:latin typeface="Trebuchet MS" pitchFamily="34" charset="0"/>
              </a:rPr>
              <a:t> it on a module? Second difference is performance. Going from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TK1 to TX1 anywhere from a 2x – 3x speedup, depending on the application. Finally, we listened to the feedback we saw from the community and added </a:t>
            </a:r>
            <a:r>
              <a:rPr lang="en-US" sz="1000" dirty="0" err="1">
                <a:latin typeface="Trebuchet MS" pitchFamily="34" charset="0"/>
              </a:rPr>
              <a:t>WiFi</a:t>
            </a:r>
            <a:r>
              <a:rPr lang="en-US" sz="1000" dirty="0">
                <a:latin typeface="Trebuchet MS" pitchFamily="34" charset="0"/>
              </a:rPr>
              <a:t> and Bluetooth, added a CSI camera, and made the general purpose I/O easier to use by adding a way to set it to 3.3V, and including more. There’s also a x4 Gen2 </a:t>
            </a:r>
            <a:r>
              <a:rPr lang="en-US" sz="1000" dirty="0" err="1">
                <a:latin typeface="Trebuchet MS" pitchFamily="34" charset="0"/>
              </a:rPr>
              <a:t>PCIe</a:t>
            </a:r>
            <a:r>
              <a:rPr lang="en-US" sz="1000" dirty="0">
                <a:latin typeface="Trebuchet MS" pitchFamily="34" charset="0"/>
              </a:rPr>
              <a:t> slot. Besides those things, it’s largely similar to the </a:t>
            </a:r>
            <a:r>
              <a:rPr lang="en-US" sz="1000" dirty="0" err="1">
                <a:latin typeface="Trebuchet MS" pitchFamily="34" charset="0"/>
              </a:rPr>
              <a:t>Jetson</a:t>
            </a:r>
            <a:r>
              <a:rPr lang="en-US" sz="1000" dirty="0">
                <a:latin typeface="Trebuchet MS" pitchFamily="34" charset="0"/>
              </a:rPr>
              <a:t> TK1 </a:t>
            </a:r>
            <a:r>
              <a:rPr lang="en-US" sz="1000" dirty="0" err="1">
                <a:latin typeface="Trebuchet MS" pitchFamily="34" charset="0"/>
              </a:rPr>
              <a:t>devkit</a:t>
            </a:r>
            <a:r>
              <a:rPr lang="en-US" sz="1000" dirty="0">
                <a:latin typeface="Trebuchet MS" pitchFamily="34" charset="0"/>
              </a:rPr>
              <a:t>.</a:t>
            </a:r>
            <a:endParaRPr lang="en-US" sz="1000" dirty="0">
              <a:latin typeface="Trebuchet MS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849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Here’s a high-level block diagram of the </a:t>
            </a:r>
            <a:r>
              <a:rPr lang="en-US" dirty="0" err="1" smtClean="0"/>
              <a:t>Tegra</a:t>
            </a:r>
            <a:r>
              <a:rPr lang="en-US" dirty="0" smtClean="0"/>
              <a:t> X1 </a:t>
            </a:r>
            <a:r>
              <a:rPr lang="en-US" dirty="0" err="1" smtClean="0"/>
              <a:t>SoC.</a:t>
            </a:r>
            <a:r>
              <a:rPr lang="en-US" baseline="0" dirty="0" smtClean="0"/>
              <a:t>   The </a:t>
            </a:r>
            <a:r>
              <a:rPr lang="en-US" baseline="0" dirty="0" err="1" smtClean="0"/>
              <a:t>Jetson</a:t>
            </a:r>
            <a:r>
              <a:rPr lang="en-US" baseline="0" dirty="0" smtClean="0"/>
              <a:t> module’s </a:t>
            </a:r>
            <a:r>
              <a:rPr lang="en-US" baseline="0" dirty="0" err="1" smtClean="0"/>
              <a:t>pinout</a:t>
            </a:r>
            <a:r>
              <a:rPr lang="en-US" baseline="0" dirty="0" smtClean="0"/>
              <a:t> very closely mimics the TX1’s capabilities.   The complexity of modern-day system-on-chips exceeds that of a Saturn V rocket.  It’s a true embedded system.  There are so many functional units operating asynchronously within a chip half the size of a postage stamp, that when the software layers are added in, it reaches almost bewildering complexity.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important bit is the CUDA engine, which allows users to easily harness the full 1024 GFLOPS of performance for general-purpose GPU applications like high-bandwidth video, image, and signal processing, complex </a:t>
            </a:r>
            <a:r>
              <a:rPr lang="en-US" baseline="0" dirty="0" err="1" smtClean="0"/>
              <a:t>maths</a:t>
            </a:r>
            <a:r>
              <a:rPr lang="en-US" baseline="0" dirty="0" smtClean="0"/>
              <a:t>, and DSP.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491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8244" indent="-168244">
              <a:buFont typeface="Wingdings" panose="05000000000000000000" pitchFamily="2" charset="2"/>
              <a:buChar char="§"/>
            </a:pPr>
            <a:r>
              <a:rPr lang="en-US" dirty="0" smtClean="0"/>
              <a:t>The </a:t>
            </a:r>
            <a:r>
              <a:rPr lang="en-US" dirty="0" err="1" smtClean="0"/>
              <a:t>Jetson</a:t>
            </a:r>
            <a:r>
              <a:rPr lang="en-US" dirty="0" smtClean="0"/>
              <a:t> TK1</a:t>
            </a:r>
            <a:r>
              <a:rPr lang="en-US" baseline="0" dirty="0" smtClean="0"/>
              <a:t> is the primary ‘brain’ of Jet and will be the primary computing platform for this robotics course</a:t>
            </a:r>
          </a:p>
          <a:p>
            <a:pPr marL="168244" indent="-168244">
              <a:buFont typeface="Wingdings" panose="05000000000000000000" pitchFamily="2" charset="2"/>
              <a:buChar char="§"/>
            </a:pPr>
            <a:r>
              <a:rPr lang="en-US" baseline="0" dirty="0" smtClean="0"/>
              <a:t>The board run Ubuntu Linux, so if you are familiar with using Linux, the environment will be very familiar</a:t>
            </a:r>
          </a:p>
          <a:p>
            <a:pPr marL="168244" indent="-168244">
              <a:buFont typeface="Wingdings" panose="05000000000000000000" pitchFamily="2" charset="2"/>
              <a:buChar char="§"/>
            </a:pPr>
            <a:r>
              <a:rPr lang="en-US" baseline="0" dirty="0" smtClean="0"/>
              <a:t>The board has 2GB of RAM and 16GB of built in flash memory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6056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8244" indent="-168244">
              <a:buFont typeface="Wingdings" panose="05000000000000000000" pitchFamily="2" charset="2"/>
              <a:buChar char="§"/>
            </a:pPr>
            <a:r>
              <a:rPr lang="en-US" dirty="0" smtClean="0"/>
              <a:t>Introduced at CES 2014, Tegra K1, a 192-core super chip, brings the heart of GeForce and the soul of Tesla to mobile. </a:t>
            </a:r>
          </a:p>
          <a:p>
            <a:pPr marL="168244" indent="-168244">
              <a:buFont typeface="Wingdings" panose="05000000000000000000" pitchFamily="2" charset="2"/>
              <a:buChar char="§"/>
            </a:pPr>
            <a:r>
              <a:rPr lang="en-US" dirty="0" smtClean="0"/>
              <a:t>It’s based on the Kepler architecture, which powers the world’s fastest GPU, GeForce GTX 780 Ti, as well as the Titan supercomputer at Oak Ridge National Labs. </a:t>
            </a:r>
          </a:p>
          <a:p>
            <a:pPr marL="168244" indent="-168244">
              <a:buFont typeface="Wingdings" panose="05000000000000000000" pitchFamily="2" charset="2"/>
              <a:buChar char="§"/>
            </a:pPr>
            <a:r>
              <a:rPr lang="en-US" dirty="0" smtClean="0"/>
              <a:t>With 192 fully programmable processor cores, Tegra K1 bridges the gap for developers, who can now build next-gen games and apps that will run on any device.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596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This block diagram shows</a:t>
            </a:r>
            <a:r>
              <a:rPr lang="en-US" baseline="0" dirty="0" smtClean="0"/>
              <a:t> the overall system architecture of the </a:t>
            </a:r>
            <a:r>
              <a:rPr lang="en-US" baseline="0" dirty="0" err="1" smtClean="0"/>
              <a:t>Jetson</a:t>
            </a:r>
            <a:r>
              <a:rPr lang="en-US" baseline="0" dirty="0" smtClean="0"/>
              <a:t> TK1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The CPU portion of the </a:t>
            </a:r>
            <a:r>
              <a:rPr lang="en-US" baseline="0" dirty="0" err="1" smtClean="0"/>
              <a:t>Tegra</a:t>
            </a:r>
            <a:r>
              <a:rPr lang="en-US" baseline="0" dirty="0" smtClean="0"/>
              <a:t> K1 consists of 4 ARM A15 CPUs and 1 ARM battery saver CPU core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The GPU consists of 192 CUDA cores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There is a single USB 3.0 port which is connected to the USB hub on Jet (the hub is used to connect to the </a:t>
            </a:r>
            <a:r>
              <a:rPr lang="en-US" baseline="0" dirty="0" err="1" smtClean="0"/>
              <a:t>Arduino</a:t>
            </a:r>
            <a:r>
              <a:rPr lang="en-US" baseline="0" dirty="0" smtClean="0"/>
              <a:t> Mega and the camera)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The micro USB port is used for flashing the OS during initial configuration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During normal operation, the micro USB port is not used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A0459-48AB-42E3-921F-C1F44C95973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855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This is a photograph</a:t>
            </a:r>
            <a:r>
              <a:rPr lang="en-US" baseline="0" dirty="0" smtClean="0"/>
              <a:t> of the TK1 and you can see the USB host port on the left and the micro USB port as well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The soft power button is used to turn on the board and to power down the board, hold down the soft power for 1 second and that will initiate a shutdown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The power jack is on the right side of the board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The Mini-</a:t>
            </a:r>
            <a:r>
              <a:rPr lang="en-US" baseline="0" dirty="0" err="1" smtClean="0"/>
              <a:t>PCIe</a:t>
            </a:r>
            <a:r>
              <a:rPr lang="en-US" baseline="0" dirty="0" smtClean="0"/>
              <a:t> socket holds the wireless adapter card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A laptop can be connected directly to the TK1 using a crossover </a:t>
            </a:r>
            <a:r>
              <a:rPr lang="en-US" baseline="0" dirty="0" err="1" smtClean="0"/>
              <a:t>ethernet</a:t>
            </a:r>
            <a:r>
              <a:rPr lang="en-US" baseline="0" dirty="0" smtClean="0"/>
              <a:t> cable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A keyboard and monitor can be connected to the board if necessary, but one the TK1 is configured the system can be run as a headless 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A0459-48AB-42E3-921F-C1F44C95973D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597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Code that is developed for</a:t>
            </a:r>
            <a:r>
              <a:rPr lang="en-US" baseline="0" dirty="0" smtClean="0"/>
              <a:t> </a:t>
            </a:r>
            <a:r>
              <a:rPr lang="en-US" dirty="0" smtClean="0"/>
              <a:t>Jet will be written in C++ and</a:t>
            </a:r>
            <a:r>
              <a:rPr lang="en-US" baseline="0" dirty="0" smtClean="0"/>
              <a:t> built using the ROS development environment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Initial configuration of the board is done using a python setup script that flashes the operating system and downloads all the relevant packages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You can use any standard Unix editor to type in the code, it is not dependent on any IDE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Once the system has been correctly configured using the installation script, the ROS files can be stored in the ‘</a:t>
            </a:r>
            <a:r>
              <a:rPr lang="en-US" baseline="0" dirty="0" err="1" smtClean="0"/>
              <a:t>rosjetson</a:t>
            </a:r>
            <a:r>
              <a:rPr lang="en-US" baseline="0" dirty="0" smtClean="0"/>
              <a:t>’ directory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7383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Using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, you can remote shell into the TK1 and this will allow remote command line access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Using a VNC client, you can connect to the device and have a graphical display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738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hyperlink" Target="http://creativecommons.org/licenses/by-nc/4.0/legalcode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0"/>
            <a:ext cx="8229600" cy="61721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887" fontAlgn="base">
                <a:spcBef>
                  <a:spcPct val="0"/>
                </a:spcBef>
                <a:spcAft>
                  <a:spcPct val="0"/>
                </a:spcAft>
              </a:pPr>
              <a:endParaRPr lang="en-US" sz="1350">
                <a:solidFill>
                  <a:srgbClr val="FFFFFF"/>
                </a:solidFill>
              </a:endParaRPr>
            </a:p>
          </p:txBody>
        </p:sp>
      </p:grpSp>
      <p:sp>
        <p:nvSpPr>
          <p:cNvPr id="8" name="Rectangle 7"/>
          <p:cNvSpPr/>
          <p:nvPr userDrawn="1"/>
        </p:nvSpPr>
        <p:spPr>
          <a:xfrm flipV="1">
            <a:off x="-1" y="0"/>
            <a:ext cx="8229601" cy="6172199"/>
          </a:xfrm>
          <a:prstGeom prst="rect">
            <a:avLst/>
          </a:prstGeom>
          <a:gradFill>
            <a:gsLst>
              <a:gs pos="37000">
                <a:schemeClr val="tx1">
                  <a:alpha val="0"/>
                </a:schemeClr>
              </a:gs>
              <a:gs pos="76000">
                <a:schemeClr val="tx1">
                  <a:alpha val="0"/>
                </a:schemeClr>
              </a:gs>
              <a:gs pos="55000">
                <a:schemeClr val="tx1">
                  <a:alpha val="28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4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2046025" y="4798350"/>
            <a:ext cx="5836104" cy="313932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600" b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 userDrawn="1">
            <p:ph type="title"/>
          </p:nvPr>
        </p:nvSpPr>
        <p:spPr>
          <a:xfrm>
            <a:off x="2027736" y="4290520"/>
            <a:ext cx="5845248" cy="507831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3000" b="0" cap="none" baseline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print"/>
          <a:srcRect l="12327"/>
          <a:stretch/>
        </p:blipFill>
        <p:spPr>
          <a:xfrm>
            <a:off x="-1" y="748845"/>
            <a:ext cx="4020260" cy="98452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38" y="993506"/>
            <a:ext cx="2684930" cy="4952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5" cstate="print"/>
          <a:srcRect r="3944"/>
          <a:stretch/>
        </p:blipFill>
        <p:spPr>
          <a:xfrm>
            <a:off x="1342839" y="1801401"/>
            <a:ext cx="6886762" cy="7315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845" y="1909794"/>
            <a:ext cx="1660279" cy="501543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 userDrawn="1"/>
        </p:nvSpPr>
        <p:spPr bwMode="auto">
          <a:xfrm>
            <a:off x="4284324" y="487348"/>
            <a:ext cx="3945278" cy="507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914400"/>
            <a:r>
              <a:rPr lang="en-US" kern="0" dirty="0" smtClean="0"/>
              <a:t>Robotics</a:t>
            </a:r>
            <a:r>
              <a:rPr lang="en-US" kern="0" baseline="0" dirty="0" smtClean="0"/>
              <a:t> </a:t>
            </a:r>
            <a:r>
              <a:rPr lang="en-US" kern="0" dirty="0" smtClean="0"/>
              <a:t>Teaching</a:t>
            </a:r>
            <a:r>
              <a:rPr lang="en-US" kern="0" baseline="0" dirty="0" smtClean="0"/>
              <a:t> Kit</a:t>
            </a:r>
            <a:endParaRPr lang="en-US" kern="0" dirty="0"/>
          </a:p>
        </p:txBody>
      </p:sp>
      <p:sp>
        <p:nvSpPr>
          <p:cNvPr id="13" name="Subtitle 11"/>
          <p:cNvSpPr txBox="1">
            <a:spLocks/>
          </p:cNvSpPr>
          <p:nvPr userDrawn="1"/>
        </p:nvSpPr>
        <p:spPr bwMode="auto">
          <a:xfrm>
            <a:off x="4335694" y="927174"/>
            <a:ext cx="3839587" cy="3139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4163" indent="-284163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defRPr sz="1800" b="0" baseline="0">
                <a:solidFill>
                  <a:srgbClr val="6F6F6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kern="0" dirty="0" smtClean="0"/>
              <a:t>With ‘Jet’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233824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61" y="347472"/>
            <a:ext cx="7482078" cy="51616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854" y="1948656"/>
            <a:ext cx="7461504" cy="385159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4163" marR="0" indent="-284163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800" dirty="0" smtClean="0"/>
            </a:lvl1pPr>
            <a:lvl2pPr marL="630238" marR="0" indent="-228600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400" dirty="0" smtClean="0"/>
            </a:lvl2pPr>
            <a:lvl3pPr marL="804863" marR="0" indent="-203200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400" dirty="0" smtClean="0"/>
            </a:lvl3pPr>
          </a:lstStyle>
          <a:p>
            <a:pPr marL="284163" marR="0" lvl="0" indent="-284163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Click to edit Master text styles</a:t>
            </a:r>
          </a:p>
          <a:p>
            <a:pPr marL="630238" marR="0" lvl="1" indent="-228600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804863" marR="0" lvl="2" indent="-203200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73761" y="1229600"/>
            <a:ext cx="7482078" cy="525463"/>
          </a:xfrm>
        </p:spPr>
        <p:txBody>
          <a:bodyPr anchor="ctr"/>
          <a:lstStyle>
            <a:lvl1pPr marL="0" indent="0" algn="l">
              <a:buFontTx/>
              <a:buNone/>
              <a:defRPr sz="24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28608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816737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159622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416787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686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61" y="347472"/>
            <a:ext cx="7482078" cy="51616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854" y="1948657"/>
            <a:ext cx="7461504" cy="385159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4163" marR="0" indent="-284163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800" dirty="0" smtClean="0"/>
            </a:lvl1pPr>
            <a:lvl2pPr marL="630238" marR="0" indent="-228600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600" dirty="0" smtClean="0"/>
            </a:lvl2pPr>
            <a:lvl3pPr marL="804863" marR="0" indent="-203200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400" dirty="0" smtClean="0"/>
            </a:lvl3pPr>
          </a:lstStyle>
          <a:p>
            <a:pPr marL="284163" marR="0" lvl="0" indent="-284163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Click to edit Master text styles</a:t>
            </a:r>
          </a:p>
          <a:p>
            <a:pPr marL="630238" marR="0" lvl="1" indent="-228600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804863" marR="0" lvl="2" indent="-203200" algn="l" defTabSz="346459" rtl="0" eaLnBrk="1" fontAlgn="base" latinLnBrk="0" hangingPunct="1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73761" y="1225566"/>
            <a:ext cx="7482078" cy="525463"/>
          </a:xfrm>
        </p:spPr>
        <p:txBody>
          <a:bodyPr anchor="ctr"/>
          <a:lstStyle>
            <a:lvl1pPr marL="0" indent="0" algn="l">
              <a:buFontTx/>
              <a:buNone/>
              <a:defRPr sz="24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28608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816737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159622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416787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5917406"/>
            <a:ext cx="8229600" cy="2585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887" fontAlgn="base">
              <a:spcBef>
                <a:spcPct val="0"/>
              </a:spcBef>
              <a:spcAft>
                <a:spcPct val="0"/>
              </a:spcAft>
            </a:pPr>
            <a:endParaRPr lang="en-US" sz="1350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479339" y="6051571"/>
            <a:ext cx="240771" cy="769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342887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500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342887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500" cap="none" dirty="0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705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61" y="347472"/>
            <a:ext cx="7482078" cy="51616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854" y="1335024"/>
            <a:ext cx="7461504" cy="442952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8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55114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61" y="347472"/>
            <a:ext cx="7482078" cy="51616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919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61" y="347472"/>
            <a:ext cx="7482078" cy="51616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73761" y="1261662"/>
            <a:ext cx="7482078" cy="525463"/>
          </a:xfrm>
        </p:spPr>
        <p:txBody>
          <a:bodyPr anchor="ctr"/>
          <a:lstStyle>
            <a:lvl1pPr marL="0" indent="0" algn="ctr">
              <a:buFontTx/>
              <a:buNone/>
              <a:defRPr sz="24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28608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816737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159622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416787" indent="0" algn="ctr">
              <a:buFontTx/>
              <a:buNone/>
              <a:defRPr sz="21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06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0"/>
            <a:ext cx="8229600" cy="61721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42887" fontAlgn="base">
                <a:spcBef>
                  <a:spcPct val="0"/>
                </a:spcBef>
                <a:spcAft>
                  <a:spcPct val="0"/>
                </a:spcAft>
              </a:pPr>
              <a:endParaRPr lang="en-US" sz="1350">
                <a:solidFill>
                  <a:srgbClr val="FFFFFF"/>
                </a:solidFill>
              </a:endParaRPr>
            </a:p>
          </p:txBody>
        </p:sp>
      </p:grpSp>
      <p:sp>
        <p:nvSpPr>
          <p:cNvPr id="8" name="Rectangle 7"/>
          <p:cNvSpPr/>
          <p:nvPr userDrawn="1"/>
        </p:nvSpPr>
        <p:spPr>
          <a:xfrm flipV="1">
            <a:off x="-1" y="0"/>
            <a:ext cx="8229601" cy="6172199"/>
          </a:xfrm>
          <a:prstGeom prst="rect">
            <a:avLst/>
          </a:prstGeom>
          <a:gradFill>
            <a:gsLst>
              <a:gs pos="37000">
                <a:schemeClr val="tx1">
                  <a:alpha val="0"/>
                </a:schemeClr>
              </a:gs>
              <a:gs pos="76000">
                <a:schemeClr val="tx1">
                  <a:alpha val="0"/>
                </a:schemeClr>
              </a:gs>
              <a:gs pos="55000">
                <a:schemeClr val="tx1">
                  <a:alpha val="28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print"/>
          <a:srcRect l="12327"/>
          <a:stretch/>
        </p:blipFill>
        <p:spPr>
          <a:xfrm>
            <a:off x="-1" y="748845"/>
            <a:ext cx="4020260" cy="98452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38" y="993506"/>
            <a:ext cx="2684930" cy="4952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5" cstate="print"/>
          <a:srcRect r="3944"/>
          <a:stretch/>
        </p:blipFill>
        <p:spPr>
          <a:xfrm>
            <a:off x="1342839" y="1801401"/>
            <a:ext cx="6886762" cy="7315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845" y="1909794"/>
            <a:ext cx="1660279" cy="501543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 userDrawn="1"/>
        </p:nvSpPr>
        <p:spPr bwMode="auto">
          <a:xfrm>
            <a:off x="4599162" y="487348"/>
            <a:ext cx="3630440" cy="507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914400"/>
            <a:r>
              <a:rPr lang="en-US" kern="0" dirty="0" err="1" smtClean="0"/>
              <a:t>JetBot</a:t>
            </a:r>
            <a:r>
              <a:rPr lang="en-US" kern="0" dirty="0" smtClean="0"/>
              <a:t> Teaching</a:t>
            </a:r>
            <a:r>
              <a:rPr lang="en-US" kern="0" baseline="0" dirty="0" smtClean="0"/>
              <a:t> Kit</a:t>
            </a:r>
            <a:endParaRPr lang="en-US" kern="0" dirty="0"/>
          </a:p>
        </p:txBody>
      </p:sp>
      <p:sp>
        <p:nvSpPr>
          <p:cNvPr id="13" name="Subtitle 11"/>
          <p:cNvSpPr txBox="1">
            <a:spLocks/>
          </p:cNvSpPr>
          <p:nvPr userDrawn="1"/>
        </p:nvSpPr>
        <p:spPr bwMode="auto">
          <a:xfrm>
            <a:off x="4653483" y="927174"/>
            <a:ext cx="3521798" cy="3139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4163" indent="-284163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defRPr sz="1800" b="0" baseline="0">
                <a:solidFill>
                  <a:srgbClr val="6F6F6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kern="0" dirty="0" smtClean="0"/>
              <a:t>Robotics</a:t>
            </a:r>
            <a:r>
              <a:rPr lang="en-US" kern="0" baseline="0" dirty="0" smtClean="0"/>
              <a:t> with </a:t>
            </a:r>
            <a:r>
              <a:rPr lang="en-US" kern="0" baseline="0" dirty="0" err="1" smtClean="0"/>
              <a:t>Jetson</a:t>
            </a:r>
            <a:endParaRPr lang="en-US" kern="0" dirty="0"/>
          </a:p>
        </p:txBody>
      </p:sp>
      <p:sp>
        <p:nvSpPr>
          <p:cNvPr id="16" name="Subtitle 11"/>
          <p:cNvSpPr>
            <a:spLocks noGrp="1"/>
          </p:cNvSpPr>
          <p:nvPr>
            <p:ph type="subTitle" idx="1" hasCustomPrompt="1"/>
          </p:nvPr>
        </p:nvSpPr>
        <p:spPr>
          <a:xfrm>
            <a:off x="63375" y="4347097"/>
            <a:ext cx="8111906" cy="786218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The GPU Teaching Kit is licensed by NVIDIA and California Polytechnic State University under the </a:t>
            </a:r>
            <a:r>
              <a:rPr lang="en-US" dirty="0" smtClean="0">
                <a:solidFill>
                  <a:srgbClr val="92D050"/>
                </a:solidFill>
                <a:hlinkClick r:id="rId7"/>
              </a:rPr>
              <a:t>Creative </a:t>
            </a:r>
            <a:r>
              <a:rPr lang="en-US" dirty="0">
                <a:solidFill>
                  <a:srgbClr val="92D050"/>
                </a:solidFill>
                <a:hlinkClick r:id="rId7"/>
              </a:rPr>
              <a:t>Commons Attribution-</a:t>
            </a:r>
            <a:r>
              <a:rPr lang="en-US" dirty="0" err="1">
                <a:solidFill>
                  <a:srgbClr val="92D050"/>
                </a:solidFill>
                <a:hlinkClick r:id="rId7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7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7" name="Picture 2" descr="Creative Commons License">
            <a:hlinkClick r:id="rId7"/>
          </p:cNvPr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699" y="3978052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272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82296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36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Subtitle,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61" y="654353"/>
            <a:ext cx="7482078" cy="507831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3762" y="2111662"/>
            <a:ext cx="3708797" cy="3693521"/>
          </a:xfrm>
        </p:spPr>
        <p:txBody>
          <a:bodyPr/>
          <a:lstStyle>
            <a:lvl1pPr marL="231775" indent="-231775">
              <a:buSzPct val="100000"/>
              <a:buFontTx/>
              <a:buBlip>
                <a:blip r:embed="rId2"/>
              </a:buBlip>
              <a:defRPr sz="2400" b="0">
                <a:solidFill>
                  <a:schemeClr val="bg1"/>
                </a:solidFill>
              </a:defRPr>
            </a:lvl1pPr>
            <a:lvl2pPr marL="803275" indent="-231775">
              <a:buSzPct val="100000"/>
              <a:buFontTx/>
              <a:buBlip>
                <a:blip r:embed="rId2"/>
              </a:buBlip>
              <a:defRPr sz="2000" b="0">
                <a:solidFill>
                  <a:schemeClr val="bg1"/>
                </a:solidFill>
              </a:defRPr>
            </a:lvl2pPr>
            <a:lvl3pPr marL="1255713" indent="-166688">
              <a:buSzPct val="100000"/>
              <a:buFontTx/>
              <a:buBlip>
                <a:blip r:embed="rId2"/>
              </a:buBlip>
              <a:defRPr sz="1800" b="0">
                <a:solidFill>
                  <a:schemeClr val="bg1"/>
                </a:solidFill>
              </a:defRPr>
            </a:lvl3pPr>
            <a:lvl4pPr marL="1774825" indent="-228600">
              <a:buFont typeface="Wingdings" panose="05000000000000000000" pitchFamily="2" charset="2"/>
              <a:buChar char="§"/>
              <a:defRPr sz="1800" b="0">
                <a:solidFill>
                  <a:schemeClr val="tx1"/>
                </a:solidFill>
              </a:defRPr>
            </a:lvl4pPr>
            <a:lvl5pPr marL="2117725" indent="-228600">
              <a:buFont typeface="Wingdings" panose="05000000000000000000" pitchFamily="2" charset="2"/>
              <a:buChar char="§"/>
              <a:defRPr sz="18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47042" y="2111662"/>
            <a:ext cx="3708797" cy="3693521"/>
          </a:xfrm>
        </p:spPr>
        <p:txBody>
          <a:bodyPr/>
          <a:lstStyle>
            <a:lvl1pPr marL="231775" indent="-231775">
              <a:buSzPct val="100000"/>
              <a:buFontTx/>
              <a:buBlip>
                <a:blip r:embed="rId2"/>
              </a:buBlip>
              <a:defRPr sz="2400" b="0">
                <a:solidFill>
                  <a:schemeClr val="bg1"/>
                </a:solidFill>
              </a:defRPr>
            </a:lvl1pPr>
            <a:lvl2pPr marL="803275" indent="-231775">
              <a:buSzPct val="100000"/>
              <a:buFontTx/>
              <a:buBlip>
                <a:blip r:embed="rId2"/>
              </a:buBlip>
              <a:defRPr sz="2000" b="0">
                <a:solidFill>
                  <a:schemeClr val="bg1"/>
                </a:solidFill>
              </a:defRPr>
            </a:lvl2pPr>
            <a:lvl3pPr marL="1255713" indent="-166688">
              <a:buSzPct val="100000"/>
              <a:buFontTx/>
              <a:buBlip>
                <a:blip r:embed="rId2"/>
              </a:buBlip>
              <a:defRPr sz="1800" b="0">
                <a:solidFill>
                  <a:schemeClr val="bg1"/>
                </a:solidFill>
              </a:defRPr>
            </a:lvl3pPr>
            <a:lvl4pPr marL="1774825" indent="-228600">
              <a:buFont typeface="Wingdings" panose="05000000000000000000" pitchFamily="2" charset="2"/>
              <a:buChar char="§"/>
              <a:defRPr sz="1800" b="0">
                <a:solidFill>
                  <a:schemeClr val="tx1"/>
                </a:solidFill>
              </a:defRPr>
            </a:lvl4pPr>
            <a:lvl5pPr marL="2117725" indent="-228600">
              <a:buFont typeface="Wingdings" panose="05000000000000000000" pitchFamily="2" charset="2"/>
              <a:buChar char="§"/>
              <a:defRPr sz="18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73761" y="1180569"/>
            <a:ext cx="7482078" cy="525463"/>
          </a:xfrm>
        </p:spPr>
        <p:txBody>
          <a:bodyPr/>
          <a:lstStyle>
            <a:lvl1pPr marL="0" indent="0" algn="ctr">
              <a:buFontTx/>
              <a:buNone/>
              <a:defRPr sz="24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8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7100" y="349950"/>
            <a:ext cx="7422104" cy="51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74808" y="1332413"/>
            <a:ext cx="7403957" cy="4350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36" name="Parallelogram 35"/>
          <p:cNvSpPr/>
          <p:nvPr userDrawn="1"/>
        </p:nvSpPr>
        <p:spPr>
          <a:xfrm>
            <a:off x="7178479" y="6000375"/>
            <a:ext cx="819901" cy="171825"/>
          </a:xfrm>
          <a:prstGeom prst="parallelogram">
            <a:avLst>
              <a:gd name="adj" fmla="val 36300"/>
            </a:avLst>
          </a:prstGeom>
          <a:solidFill>
            <a:srgbClr val="08552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</a:endParaRPr>
          </a:p>
        </p:txBody>
      </p:sp>
      <p:sp>
        <p:nvSpPr>
          <p:cNvPr id="37" name="Parallelogram 36"/>
          <p:cNvSpPr/>
          <p:nvPr userDrawn="1"/>
        </p:nvSpPr>
        <p:spPr>
          <a:xfrm>
            <a:off x="6394206" y="6000375"/>
            <a:ext cx="819901" cy="171825"/>
          </a:xfrm>
          <a:prstGeom prst="parallelogram">
            <a:avLst>
              <a:gd name="adj" fmla="val 36300"/>
            </a:avLst>
          </a:prstGeom>
          <a:solidFill>
            <a:srgbClr val="76B9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</a:endParaRP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 rotWithShape="1">
          <a:blip r:embed="rId11" cstate="print"/>
          <a:srcRect t="-6317" r="97921" b="17099"/>
          <a:stretch/>
        </p:blipFill>
        <p:spPr>
          <a:xfrm>
            <a:off x="7947899" y="5987804"/>
            <a:ext cx="284058" cy="190372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 rotWithShape="1">
          <a:blip r:embed="rId12" cstate="print"/>
          <a:srcRect l="52877" t="1978" r="-1" b="17095"/>
          <a:stretch/>
        </p:blipFill>
        <p:spPr>
          <a:xfrm>
            <a:off x="0" y="6002009"/>
            <a:ext cx="6433059" cy="172676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478721" y="6040910"/>
            <a:ext cx="240771" cy="9233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342887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500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342887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600" cap="none" dirty="0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 userDrawn="1"/>
        </p:nvCxnSpPr>
        <p:spPr>
          <a:xfrm>
            <a:off x="-8056" y="5991792"/>
            <a:ext cx="8247888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072" y="6039150"/>
            <a:ext cx="495118" cy="9131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396"/>
          <a:stretch/>
        </p:blipFill>
        <p:spPr>
          <a:xfrm>
            <a:off x="7348158" y="6041972"/>
            <a:ext cx="480543" cy="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31409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7" r:id="rId4"/>
    <p:sldLayoutId id="2147483678" r:id="rId5"/>
    <p:sldLayoutId id="2147483679" r:id="rId6"/>
    <p:sldLayoutId id="2147483684" r:id="rId7"/>
    <p:sldLayoutId id="2147483685" r:id="rId8"/>
    <p:sldLayoutId id="2147483686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000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73B900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73B900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73B900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73B900"/>
          </a:solidFill>
          <a:latin typeface="Arial" charset="0"/>
        </a:defRPr>
      </a:lvl5pPr>
      <a:lvl6pPr marL="342887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73B900"/>
          </a:solidFill>
          <a:latin typeface="Arial" charset="0"/>
        </a:defRPr>
      </a:lvl6pPr>
      <a:lvl7pPr marL="685773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73B900"/>
          </a:solidFill>
          <a:latin typeface="Arial" charset="0"/>
        </a:defRPr>
      </a:lvl7pPr>
      <a:lvl8pPr marL="1028659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73B900"/>
          </a:solidFill>
          <a:latin typeface="Arial" charset="0"/>
        </a:defRPr>
      </a:lvl8pPr>
      <a:lvl9pPr marL="1371545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73B900"/>
          </a:solidFill>
          <a:latin typeface="Arial" charset="0"/>
        </a:defRPr>
      </a:lvl9pPr>
    </p:titleStyle>
    <p:bodyStyle>
      <a:lvl1pPr marL="284163" indent="-284163" algn="l" defTabSz="346459" rtl="0" fontAlgn="base">
        <a:lnSpc>
          <a:spcPct val="90000"/>
        </a:lnSpc>
        <a:spcBef>
          <a:spcPts val="225"/>
        </a:spcBef>
        <a:spcAft>
          <a:spcPts val="225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18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30238" indent="-228600" algn="l" defTabSz="346459" rtl="0" fontAlgn="base">
        <a:lnSpc>
          <a:spcPct val="90000"/>
        </a:lnSpc>
        <a:spcBef>
          <a:spcPts val="225"/>
        </a:spcBef>
        <a:spcAft>
          <a:spcPts val="225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400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804863" indent="-203200" algn="l" defTabSz="346459" rtl="0" fontAlgn="base">
        <a:lnSpc>
          <a:spcPct val="90000"/>
        </a:lnSpc>
        <a:spcBef>
          <a:spcPts val="225"/>
        </a:spcBef>
        <a:spcAft>
          <a:spcPts val="225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400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331066" indent="-171443" algn="l" rtl="0" fontAlgn="base">
        <a:spcBef>
          <a:spcPct val="20000"/>
        </a:spcBef>
        <a:spcAft>
          <a:spcPct val="0"/>
        </a:spcAft>
        <a:buChar char="–"/>
        <a:defRPr sz="1500">
          <a:solidFill>
            <a:schemeClr val="bg1"/>
          </a:solidFill>
          <a:latin typeface="+mn-lt"/>
        </a:defRPr>
      </a:lvl4pPr>
      <a:lvl5pPr marL="1588230" indent="-171443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bg1"/>
          </a:solidFill>
          <a:latin typeface="+mn-lt"/>
        </a:defRPr>
      </a:lvl5pPr>
      <a:lvl6pPr marL="1931117" indent="-171443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bg1"/>
          </a:solidFill>
          <a:latin typeface="+mn-lt"/>
        </a:defRPr>
      </a:lvl6pPr>
      <a:lvl7pPr marL="2274003" indent="-171443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bg1"/>
          </a:solidFill>
          <a:latin typeface="+mn-lt"/>
        </a:defRPr>
      </a:lvl7pPr>
      <a:lvl8pPr marL="2616890" indent="-171443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bg1"/>
          </a:solidFill>
          <a:latin typeface="+mn-lt"/>
        </a:defRPr>
      </a:lvl8pPr>
      <a:lvl9pPr marL="2959775" indent="-171443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6857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7" algn="l" defTabSz="6857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3" algn="l" defTabSz="6857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59" algn="l" defTabSz="6857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45" algn="l" defTabSz="6857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32" algn="l" defTabSz="6857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18" algn="l" defTabSz="6857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04" algn="l" defTabSz="6857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90" algn="l" defTabSz="6857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creativecommons.org/licenses/by-nc/4.0/legalcod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Introduction to </a:t>
            </a:r>
            <a:r>
              <a:rPr lang="en-US" dirty="0" err="1" smtClean="0"/>
              <a:t>Jetson</a:t>
            </a:r>
            <a:r>
              <a:rPr lang="en-US" dirty="0" smtClean="0"/>
              <a:t> </a:t>
            </a:r>
            <a:r>
              <a:rPr lang="en-US" dirty="0" smtClean="0"/>
              <a:t>TX1/TK1 </a:t>
            </a:r>
            <a:r>
              <a:rPr lang="en-US" dirty="0" smtClean="0"/>
              <a:t>and Toolkit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027736" y="4290520"/>
            <a:ext cx="5845248" cy="507831"/>
          </a:xfrm>
        </p:spPr>
        <p:txBody>
          <a:bodyPr/>
          <a:lstStyle/>
          <a:p>
            <a:r>
              <a:rPr lang="en-US" dirty="0" smtClean="0"/>
              <a:t>Module 1.3 – Course 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069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61" y="347472"/>
            <a:ext cx="7482078" cy="931024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Connecting to the </a:t>
            </a:r>
            <a:r>
              <a:rPr lang="en-US" dirty="0" smtClean="0"/>
              <a:t>TX1/TK1 </a:t>
            </a:r>
            <a:r>
              <a:rPr lang="en-US" dirty="0" smtClean="0"/>
              <a:t>Remotely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ssh</a:t>
            </a:r>
            <a:r>
              <a:rPr lang="en-US" dirty="0" smtClean="0"/>
              <a:t> to connect to the </a:t>
            </a:r>
            <a:r>
              <a:rPr lang="en-US" dirty="0" smtClean="0"/>
              <a:t>TX1/TK1 </a:t>
            </a:r>
            <a:r>
              <a:rPr lang="en-US" dirty="0" smtClean="0"/>
              <a:t>for a command line interface</a:t>
            </a:r>
          </a:p>
          <a:p>
            <a:endParaRPr lang="en-US" dirty="0"/>
          </a:p>
          <a:p>
            <a:r>
              <a:rPr lang="en-US" dirty="0" smtClean="0"/>
              <a:t>Use </a:t>
            </a:r>
            <a:r>
              <a:rPr lang="en-US" dirty="0"/>
              <a:t>V</a:t>
            </a:r>
            <a:r>
              <a:rPr lang="en-US" dirty="0" smtClean="0"/>
              <a:t>NC to connect with a GUI interface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70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1"/>
          <p:cNvSpPr txBox="1">
            <a:spLocks/>
          </p:cNvSpPr>
          <p:nvPr/>
        </p:nvSpPr>
        <p:spPr bwMode="auto">
          <a:xfrm>
            <a:off x="63375" y="4347097"/>
            <a:ext cx="8111906" cy="786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400" b="0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kern="0" smtClean="0"/>
              <a:t>The GPU Teaching Kit is licensed by NVIDIA and California Polytechnic State University under the </a:t>
            </a:r>
            <a:r>
              <a:rPr lang="en-US" kern="0" smtClean="0">
                <a:solidFill>
                  <a:srgbClr val="92D050"/>
                </a:solidFill>
                <a:hlinkClick r:id="rId2"/>
              </a:rPr>
              <a:t>Creative Commons Attribution-NonCommercial 4.0 International License.</a:t>
            </a:r>
            <a:endParaRPr lang="en-US" kern="0" dirty="0">
              <a:solidFill>
                <a:srgbClr val="92D050"/>
              </a:solidFill>
            </a:endParaRPr>
          </a:p>
        </p:txBody>
      </p:sp>
      <p:pic>
        <p:nvPicPr>
          <p:cNvPr id="5" name="Picture 2" descr="Creative Commons License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699" y="3978052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4402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3291664" cy="6000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0" y="1926474"/>
            <a:ext cx="3291664" cy="5909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3600" b="1" dirty="0" err="1" smtClean="0">
                <a:solidFill>
                  <a:schemeClr val="tx1"/>
                </a:solidFill>
              </a:rPr>
              <a:t>Jetson</a:t>
            </a:r>
            <a:r>
              <a:rPr lang="en-US" sz="3600" b="1" dirty="0" smtClean="0">
                <a:solidFill>
                  <a:schemeClr val="tx1"/>
                </a:solidFill>
              </a:rPr>
              <a:t> TX1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215406"/>
              </p:ext>
            </p:extLst>
          </p:nvPr>
        </p:nvGraphicFramePr>
        <p:xfrm>
          <a:off x="4315145" y="137355"/>
          <a:ext cx="3018553" cy="57253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681"/>
                <a:gridCol w="2062872"/>
              </a:tblGrid>
              <a:tr h="341929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90000"/>
                        </a:lnSpc>
                      </a:pPr>
                      <a:endParaRPr lang="en-US" sz="1200" b="1" kern="1200" cap="all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200" cap="all" dirty="0" err="1" smtClean="0">
                          <a:solidFill>
                            <a:schemeClr val="tx1"/>
                          </a:solidFill>
                          <a:effectLst/>
                        </a:rPr>
                        <a:t>Jetson</a:t>
                      </a:r>
                      <a:r>
                        <a:rPr lang="en-US" sz="1200" cap="all" dirty="0" smtClean="0">
                          <a:solidFill>
                            <a:schemeClr val="tx1"/>
                          </a:solidFill>
                          <a:effectLst/>
                        </a:rPr>
                        <a:t> TX1</a:t>
                      </a:r>
                      <a:endParaRPr lang="en-US" sz="1200" cap="all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37160" marR="0" anchor="ctr">
                    <a:lnL w="9525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</a:tr>
              <a:tr h="326264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200" b="1" dirty="0" smtClean="0">
                          <a:solidFill>
                            <a:schemeClr val="bg1"/>
                          </a:solidFill>
                          <a:effectLst/>
                        </a:rPr>
                        <a:t>GPU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kern="120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1 TFLOP/s 256</a:t>
                      </a:r>
                      <a:r>
                        <a:rPr lang="en-US" sz="1100" kern="1200" baseline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-core Maxwell</a:t>
                      </a:r>
                      <a:endParaRPr lang="en-US" sz="1100" kern="120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26264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CPU</a:t>
                      </a: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kern="1200" baseline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4x 64-bit ARM A57 CPUs</a:t>
                      </a:r>
                      <a:endParaRPr lang="en-US" sz="1100" kern="120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26264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Memory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4 GB LPDDR4 | 25.6 GB/s</a:t>
                      </a:r>
                      <a:endParaRPr lang="en-US" sz="1100" kern="1200" dirty="0" smtClean="0">
                        <a:solidFill>
                          <a:schemeClr val="bg1"/>
                        </a:solidFill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464247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Video decode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kern="120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4K 60Hz H.264</a:t>
                      </a:r>
                      <a:endParaRPr lang="en-US" sz="1100" kern="120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464247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Video encode</a:t>
                      </a:r>
                      <a:endParaRPr lang="en-US" sz="12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baseline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4K 30Hz H.264</a:t>
                      </a:r>
                      <a:endParaRPr lang="en-US" sz="1100" kern="120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2626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CSI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kern="120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Up to 6 cameras | 1400 </a:t>
                      </a:r>
                      <a:r>
                        <a:rPr lang="en-US" sz="1100" kern="1200" dirty="0" err="1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Mpix</a:t>
                      </a:r>
                      <a:r>
                        <a:rPr lang="en-US" sz="1100" kern="120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/s</a:t>
                      </a:r>
                      <a:endParaRPr lang="en-US" sz="1100" kern="120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40963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Display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baseline="0" dirty="0" smtClean="0">
                          <a:solidFill>
                            <a:schemeClr val="bg1"/>
                          </a:solidFill>
                          <a:latin typeface="Trebuchet MS" pitchFamily="34" charset="0"/>
                        </a:rPr>
                        <a:t>2x DSI, 1x </a:t>
                      </a:r>
                      <a:r>
                        <a:rPr lang="en-US" sz="1100" b="0" i="0" baseline="0" dirty="0" err="1" smtClean="0">
                          <a:solidFill>
                            <a:schemeClr val="bg1"/>
                          </a:solidFill>
                          <a:latin typeface="Trebuchet MS" pitchFamily="34" charset="0"/>
                        </a:rPr>
                        <a:t>eDP</a:t>
                      </a:r>
                      <a:r>
                        <a:rPr lang="en-US" sz="1100" b="0" i="0" baseline="0" dirty="0" smtClean="0">
                          <a:solidFill>
                            <a:schemeClr val="bg1"/>
                          </a:solidFill>
                          <a:latin typeface="Trebuchet MS" pitchFamily="34" charset="0"/>
                        </a:rPr>
                        <a:t> 1.4, 1x DP 1.2/HDMI </a:t>
                      </a: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2626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Wi-Fi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802.11</a:t>
                      </a:r>
                      <a:r>
                        <a:rPr lang="en-US" sz="1100" kern="1200" baseline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 2x2 ac</a:t>
                      </a:r>
                      <a:endParaRPr lang="en-US" sz="1100" kern="120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464247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Networking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kern="120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1</a:t>
                      </a:r>
                      <a:r>
                        <a:rPr lang="en-US" sz="1100" kern="1200" baseline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 </a:t>
                      </a:r>
                      <a:r>
                        <a:rPr lang="en-US" sz="1100" kern="120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Gigabit Ethernet</a:t>
                      </a:r>
                      <a:endParaRPr lang="en-US" sz="1100" kern="120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2626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PCI-E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kern="120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Gen 2 1x1 + 1x4</a:t>
                      </a:r>
                      <a:endParaRPr lang="en-US" sz="1100" kern="120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2626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Storage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baseline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16 GB </a:t>
                      </a:r>
                      <a:r>
                        <a:rPr lang="en-US" sz="1100" kern="1200" baseline="0" dirty="0" err="1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eMMC</a:t>
                      </a:r>
                      <a:r>
                        <a:rPr lang="en-US" sz="1100" kern="1200" baseline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  <a:ea typeface="+mn-ea"/>
                          <a:cs typeface="+mn-cs"/>
                          <a:sym typeface="Wingdings"/>
                        </a:rPr>
                        <a:t>, SDIO, SATA</a:t>
                      </a:r>
                      <a:endParaRPr lang="en-US" sz="1100" kern="120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40963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Other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baseline="0" dirty="0" smtClean="0">
                          <a:solidFill>
                            <a:schemeClr val="bg1"/>
                          </a:solidFill>
                          <a:latin typeface="Trebuchet MS" pitchFamily="34" charset="0"/>
                        </a:rPr>
                        <a:t>3x UART, 3x SPI, 4x I2C, 4x I2S, GPIOs</a:t>
                      </a: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40963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Power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baseline="0" dirty="0" smtClean="0">
                          <a:solidFill>
                            <a:schemeClr val="bg1"/>
                          </a:solidFill>
                          <a:latin typeface="Trebuchet MS" pitchFamily="34" charset="0"/>
                        </a:rPr>
                        <a:t>5-10 Watts, 6.6V-19.5VDC (Sub-5 Possible)</a:t>
                      </a: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32626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Size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68580" anchor="ctr">
                    <a:lnL w="12700" cmpd="sng">
                      <a:noFill/>
                    </a:lnL>
                    <a:lnR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baseline="0" dirty="0" smtClean="0">
                          <a:solidFill>
                            <a:schemeClr val="bg1"/>
                          </a:solidFill>
                          <a:latin typeface="Trebuchet MS" pitchFamily="34" charset="0"/>
                        </a:rPr>
                        <a:t>50mm x 87mm</a:t>
                      </a:r>
                    </a:p>
                  </a:txBody>
                  <a:tcPr marL="137160" marR="68580" anchor="ctr">
                    <a:lnL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505050">
                          <a:alpha val="25098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316" y="2517406"/>
            <a:ext cx="3093031" cy="183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23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639235"/>
            <a:ext cx="8229601" cy="28937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461470" y="1982466"/>
            <a:ext cx="3456957" cy="220727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900"/>
              </a:spcBef>
              <a:spcAft>
                <a:spcPts val="1600"/>
              </a:spcAft>
            </a:pPr>
            <a:r>
              <a:rPr lang="en-US" sz="3200" b="1" dirty="0" err="1">
                <a:solidFill>
                  <a:schemeClr val="tx1"/>
                </a:solidFill>
              </a:rPr>
              <a:t>Jetson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b="1" dirty="0" smtClean="0">
                <a:solidFill>
                  <a:schemeClr val="tx1"/>
                </a:solidFill>
              </a:rPr>
              <a:t>TX1 </a:t>
            </a:r>
            <a:br>
              <a:rPr lang="en-US" sz="3200" b="1" dirty="0" smtClean="0">
                <a:solidFill>
                  <a:schemeClr val="tx1"/>
                </a:solidFill>
              </a:rPr>
            </a:br>
            <a:r>
              <a:rPr lang="en-US" sz="3200" b="1" dirty="0" smtClean="0">
                <a:solidFill>
                  <a:schemeClr val="tx1"/>
                </a:solidFill>
              </a:rPr>
              <a:t>Developer Kit</a:t>
            </a:r>
            <a:endParaRPr lang="en-US" sz="2400" dirty="0" smtClean="0">
              <a:solidFill>
                <a:schemeClr val="tx2">
                  <a:lumMod val="50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000" dirty="0" err="1" smtClean="0">
                <a:solidFill>
                  <a:schemeClr val="tx1"/>
                </a:solidFill>
              </a:rPr>
              <a:t>Jetson</a:t>
            </a:r>
            <a:r>
              <a:rPr lang="en-US" sz="2000" dirty="0" smtClean="0">
                <a:solidFill>
                  <a:schemeClr val="tx1"/>
                </a:solidFill>
              </a:rPr>
              <a:t> TX1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000" dirty="0" smtClean="0">
                <a:solidFill>
                  <a:schemeClr val="tx1"/>
                </a:solidFill>
              </a:rPr>
              <a:t>Developer Board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000" dirty="0" smtClean="0">
                <a:solidFill>
                  <a:schemeClr val="tx1"/>
                </a:solidFill>
              </a:rPr>
              <a:t>5MP Camera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3160" y="1243173"/>
            <a:ext cx="3513761" cy="381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5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7875" y="1612684"/>
            <a:ext cx="1822502" cy="282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2" descr="C:\Users\dustinf\Pictures\TX1_block_diagram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675"/>
          <a:stretch/>
        </p:blipFill>
        <p:spPr bwMode="auto">
          <a:xfrm>
            <a:off x="66099" y="97623"/>
            <a:ext cx="6409129" cy="5854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3958988" y="2901434"/>
            <a:ext cx="336952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—</a:t>
            </a:r>
          </a:p>
        </p:txBody>
      </p:sp>
      <p:pic>
        <p:nvPicPr>
          <p:cNvPr id="8198" name="Picture 6" descr="http://images.anandtech.com/doci/9289/X1-CPU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2939267" y="3086101"/>
            <a:ext cx="1251519" cy="1707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itle 8"/>
          <p:cNvSpPr txBox="1">
            <a:spLocks/>
          </p:cNvSpPr>
          <p:nvPr/>
        </p:nvSpPr>
        <p:spPr bwMode="auto">
          <a:xfrm>
            <a:off x="5746414" y="97622"/>
            <a:ext cx="2370671" cy="17630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cap="all" baseline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algn="ctr" defTabSz="914400">
              <a:spcAft>
                <a:spcPts val="600"/>
              </a:spcAft>
            </a:pPr>
            <a:r>
              <a:rPr lang="en-US" sz="2800" kern="0" dirty="0" smtClean="0">
                <a:solidFill>
                  <a:srgbClr val="76B900"/>
                </a:solidFill>
              </a:rPr>
              <a:t>JETSON TX1</a:t>
            </a:r>
            <a:br>
              <a:rPr lang="en-US" sz="2800" kern="0" dirty="0" smtClean="0">
                <a:solidFill>
                  <a:srgbClr val="76B900"/>
                </a:solidFill>
              </a:rPr>
            </a:br>
            <a:r>
              <a:rPr lang="en-US" sz="1200" b="0" dirty="0" smtClean="0"/>
              <a:t>—</a:t>
            </a:r>
            <a:r>
              <a:rPr lang="en-US" sz="1200" kern="0" dirty="0" smtClean="0">
                <a:solidFill>
                  <a:srgbClr val="76B900"/>
                </a:solidFill>
              </a:rPr>
              <a:t/>
            </a:r>
            <a:br>
              <a:rPr lang="en-US" sz="1200" kern="0" dirty="0" smtClean="0">
                <a:solidFill>
                  <a:srgbClr val="76B900"/>
                </a:solidFill>
              </a:rPr>
            </a:br>
            <a:r>
              <a:rPr lang="en-US" sz="1200" kern="0" dirty="0" smtClean="0"/>
              <a:t>BLOCK DIAGRAM</a:t>
            </a:r>
          </a:p>
          <a:p>
            <a:pPr algn="ctr" defTabSz="914400">
              <a:spcAft>
                <a:spcPts val="600"/>
              </a:spcAft>
            </a:pPr>
            <a:r>
              <a:rPr lang="en-US" sz="1200" b="0" dirty="0"/>
              <a:t>— </a:t>
            </a:r>
          </a:p>
          <a:p>
            <a:pPr algn="ctr" defTabSz="914400">
              <a:spcAft>
                <a:spcPts val="600"/>
              </a:spcAft>
            </a:pPr>
            <a:r>
              <a:rPr lang="en-US" sz="1200" kern="0" dirty="0" smtClean="0"/>
              <a:t>Schematics, Layouts</a:t>
            </a:r>
            <a:br>
              <a:rPr lang="en-US" sz="1200" kern="0" dirty="0" smtClean="0"/>
            </a:br>
            <a:endParaRPr lang="en-US" sz="1200" kern="0" dirty="0">
              <a:solidFill>
                <a:schemeClr val="tx2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3008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83" y="1785133"/>
            <a:ext cx="4797843" cy="34178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30422" y="2023359"/>
            <a:ext cx="2650809" cy="2291396"/>
          </a:xfrm>
          <a:prstGeom prst="rect">
            <a:avLst/>
          </a:prstGeom>
          <a:noFill/>
        </p:spPr>
        <p:txBody>
          <a:bodyPr wrap="square" lIns="82296" tIns="41148" rIns="82296" bIns="41148" rtlCol="0">
            <a:spAutoFit/>
          </a:bodyPr>
          <a:lstStyle/>
          <a:p>
            <a:pPr>
              <a:spcAft>
                <a:spcPts val="540"/>
              </a:spcAft>
            </a:pPr>
            <a:r>
              <a:rPr lang="en-US" sz="1400" b="1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Tegra</a:t>
            </a:r>
            <a:r>
              <a:rPr lang="en-US" sz="14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K1 Development Kit</a:t>
            </a:r>
          </a:p>
          <a:p>
            <a:pPr>
              <a:spcAft>
                <a:spcPts val="540"/>
              </a:spcAft>
            </a:pPr>
            <a:endParaRPr lang="en-US" sz="1400" b="1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40"/>
              </a:spcAft>
            </a:pPr>
            <a:r>
              <a:rPr lang="en-US" sz="1400" b="1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Run Ubuntu Linux</a:t>
            </a:r>
            <a:endParaRPr lang="en-US" sz="14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40"/>
              </a:spcAft>
            </a:pPr>
            <a:endParaRPr lang="en-US" sz="14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40"/>
              </a:spcAft>
            </a:pPr>
            <a:r>
              <a:rPr lang="en-US" sz="1400" b="1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CUDA</a:t>
            </a:r>
            <a:endParaRPr lang="en-US" sz="14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40"/>
              </a:spcAft>
            </a:pPr>
            <a:endParaRPr lang="en-US" sz="1400" b="1" kern="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40"/>
              </a:spcAft>
            </a:pPr>
            <a:r>
              <a:rPr lang="en-US" sz="1400" b="1" dirty="0" err="1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OpenCV</a:t>
            </a:r>
            <a:r>
              <a:rPr lang="en-US" sz="1400" b="1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optimized for </a:t>
            </a:r>
            <a:r>
              <a:rPr lang="en-US" sz="1400" b="1" dirty="0" err="1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Tegra</a:t>
            </a:r>
            <a:endParaRPr lang="en-US" sz="14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40"/>
              </a:spcAft>
            </a:pPr>
            <a:endParaRPr lang="en-US" sz="14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73761" y="347472"/>
            <a:ext cx="7482078" cy="92333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err="1" smtClean="0">
                <a:solidFill>
                  <a:schemeClr val="tx2"/>
                </a:solidFill>
              </a:rPr>
              <a:t>Jetson</a:t>
            </a:r>
            <a:r>
              <a:rPr lang="en-US" dirty="0" smtClean="0">
                <a:solidFill>
                  <a:schemeClr val="tx2"/>
                </a:solidFill>
              </a:rPr>
              <a:t> TK1 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9CC00"/>
                </a:solidFill>
              </a:rPr>
              <a:t/>
            </a:r>
            <a:br>
              <a:rPr lang="en-US" dirty="0" smtClean="0">
                <a:solidFill>
                  <a:srgbClr val="99CC00"/>
                </a:solidFill>
              </a:rPr>
            </a:br>
            <a:r>
              <a:rPr lang="en-US" dirty="0" smtClean="0">
                <a:solidFill>
                  <a:srgbClr val="99CC00"/>
                </a:solidFill>
              </a:rPr>
              <a:t>The world’s first embedded supercomputer</a:t>
            </a:r>
            <a:endParaRPr lang="en-US" dirty="0">
              <a:solidFill>
                <a:srgbClr val="99CC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330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LBailey\Desktop\CES_2014\Assets\TK1_Die_Two_Core\k1_Right_Die_32_A_00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6696" t="23726" r="16378" b="7484"/>
          <a:stretch/>
        </p:blipFill>
        <p:spPr bwMode="auto">
          <a:xfrm>
            <a:off x="0" y="0"/>
            <a:ext cx="5671456" cy="6005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5712549" y="229287"/>
            <a:ext cx="2488478" cy="1283428"/>
          </a:xfrm>
          <a:prstGeom prst="rect">
            <a:avLst/>
          </a:prstGeom>
        </p:spPr>
        <p:txBody>
          <a:bodyPr wrap="square" lIns="82296" tIns="41148" rIns="82296" bIns="41148">
            <a:spAutoFit/>
          </a:bodyPr>
          <a:lstStyle/>
          <a:p>
            <a:r>
              <a:rPr lang="en-US" sz="3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Tegra</a:t>
            </a:r>
            <a:r>
              <a:rPr lang="en-US" sz="3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K1</a:t>
            </a:r>
            <a:endParaRPr lang="en-US" sz="3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solidFill>
                  <a:srgbClr val="99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Impossibly advanced</a:t>
            </a:r>
            <a:endParaRPr lang="en-US" sz="2400" dirty="0">
              <a:solidFill>
                <a:srgbClr val="99C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12551" y="2008468"/>
            <a:ext cx="2112100" cy="3525068"/>
          </a:xfrm>
          <a:prstGeom prst="rect">
            <a:avLst/>
          </a:prstGeom>
          <a:noFill/>
        </p:spPr>
        <p:txBody>
          <a:bodyPr wrap="square" lIns="82296" tIns="41148" rIns="82296" bIns="41148" rtlCol="0">
            <a:spAutoFit/>
          </a:bodyPr>
          <a:lstStyle/>
          <a:p>
            <a:pPr>
              <a:spcAft>
                <a:spcPts val="540"/>
              </a:spcAft>
            </a:pPr>
            <a:r>
              <a:rPr lang="en-US" sz="1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NVIDIA Kepler Architecture</a:t>
            </a:r>
          </a:p>
          <a:p>
            <a:pPr>
              <a:spcAft>
                <a:spcPts val="540"/>
              </a:spcAft>
            </a:pPr>
            <a:endParaRPr lang="en-US" sz="1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40"/>
              </a:spcAft>
            </a:pPr>
            <a:r>
              <a:rPr lang="en-US" sz="1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4-Plus-1 Quad-Core A15</a:t>
            </a:r>
          </a:p>
          <a:p>
            <a:pPr>
              <a:spcAft>
                <a:spcPts val="540"/>
              </a:spcAft>
            </a:pPr>
            <a:endParaRPr lang="en-US" sz="1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40"/>
              </a:spcAft>
            </a:pPr>
            <a:r>
              <a:rPr lang="en-US" sz="1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192 NVIDIA CUDA Cores</a:t>
            </a:r>
          </a:p>
          <a:p>
            <a:pPr>
              <a:spcAft>
                <a:spcPts val="540"/>
              </a:spcAft>
            </a:pPr>
            <a:endParaRPr lang="en-US" sz="1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40"/>
              </a:spcAft>
            </a:pPr>
            <a:r>
              <a:rPr lang="en-US" sz="1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 300 GFLOPS</a:t>
            </a:r>
          </a:p>
          <a:p>
            <a:pPr>
              <a:spcAft>
                <a:spcPts val="540"/>
              </a:spcAft>
            </a:pPr>
            <a:endParaRPr lang="en-US" sz="1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40"/>
              </a:spcAft>
            </a:pPr>
            <a:r>
              <a:rPr lang="en-US" sz="1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 Watts</a:t>
            </a:r>
          </a:p>
          <a:p>
            <a:pPr>
              <a:spcAft>
                <a:spcPts val="540"/>
              </a:spcAft>
            </a:pPr>
            <a:endParaRPr lang="en-US" sz="1400" dirty="0">
              <a:solidFill>
                <a:schemeClr val="bg2"/>
              </a:solidFill>
              <a:latin typeface="Trebuchet MS"/>
              <a:cs typeface="Trebuchet MS"/>
            </a:endParaRPr>
          </a:p>
          <a:p>
            <a:pPr>
              <a:spcAft>
                <a:spcPts val="540"/>
              </a:spcAft>
            </a:pPr>
            <a:endParaRPr lang="en-US" sz="1400" dirty="0">
              <a:solidFill>
                <a:schemeClr val="bg2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905984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978" y="2"/>
            <a:ext cx="8221625" cy="17071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>
              <a:lnSpc>
                <a:spcPct val="80000"/>
              </a:lnSpc>
            </a:pPr>
            <a:r>
              <a:rPr lang="en-US" sz="3200" b="1" dirty="0">
                <a:solidFill>
                  <a:schemeClr val="tx1"/>
                </a:solidFill>
                <a:ea typeface="MS PGothic" pitchFamily="34" charset="-128"/>
              </a:rPr>
              <a:t>JETSON TK1 BLOCK DIAGRAM</a:t>
            </a:r>
          </a:p>
          <a:p>
            <a:pPr algn="ctr">
              <a:lnSpc>
                <a:spcPct val="80000"/>
              </a:lnSpc>
            </a:pPr>
            <a:endParaRPr lang="en-US" sz="2500" b="1" dirty="0">
              <a:solidFill>
                <a:schemeClr val="tx1"/>
              </a:solidFill>
              <a:ea typeface="MS PGothic" pitchFamily="34" charset="-128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3357282" y="1707129"/>
            <a:ext cx="1523011" cy="2872260"/>
          </a:xfrm>
          <a:prstGeom prst="roundRect">
            <a:avLst>
              <a:gd name="adj" fmla="val 7311"/>
            </a:avLst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t"/>
          <a:lstStyle/>
          <a:p>
            <a:pPr algn="ctr"/>
            <a:r>
              <a:rPr lang="en-US" dirty="0" err="1" smtClean="0"/>
              <a:t>Tegra</a:t>
            </a:r>
            <a:r>
              <a:rPr lang="en-US" dirty="0" smtClean="0"/>
              <a:t> K1 </a:t>
            </a:r>
          </a:p>
          <a:p>
            <a:pPr algn="ctr"/>
            <a:r>
              <a:rPr lang="en-US" dirty="0" smtClean="0"/>
              <a:t>SOC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754905" y="1707132"/>
            <a:ext cx="951468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300" dirty="0"/>
              <a:t>USB 2.0 micro 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357286" y="5012841"/>
            <a:ext cx="695172" cy="727311"/>
          </a:xfrm>
          <a:prstGeom prst="roundRect">
            <a:avLst/>
          </a:prstGeom>
          <a:solidFill>
            <a:srgbClr val="7E4842"/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400" dirty="0"/>
              <a:t>2 GB</a:t>
            </a:r>
          </a:p>
          <a:p>
            <a:pPr algn="ctr"/>
            <a:r>
              <a:rPr lang="en-US" sz="1400" dirty="0"/>
              <a:t>DDR3L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54905" y="2361211"/>
            <a:ext cx="951468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300" dirty="0"/>
              <a:t>USB 3.0</a:t>
            </a:r>
          </a:p>
          <a:p>
            <a:pPr algn="ctr"/>
            <a:r>
              <a:rPr lang="en-US" sz="1300" dirty="0"/>
              <a:t>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54905" y="3670090"/>
            <a:ext cx="951468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300" dirty="0"/>
              <a:t>GigE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492857" y="2361211"/>
            <a:ext cx="951468" cy="501679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300" dirty="0"/>
              <a:t>SATA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54905" y="3015084"/>
            <a:ext cx="951468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300" dirty="0"/>
              <a:t>Mini </a:t>
            </a:r>
            <a:r>
              <a:rPr lang="en-US" sz="1300" dirty="0" err="1"/>
              <a:t>PCIe</a:t>
            </a:r>
            <a:r>
              <a:rPr lang="en-US" sz="1300" dirty="0"/>
              <a:t> x1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492860" y="1706929"/>
            <a:ext cx="951468" cy="50167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300" dirty="0"/>
              <a:t>HDMI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492860" y="3669884"/>
            <a:ext cx="951468" cy="50167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300" dirty="0"/>
              <a:t>MIC In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492860" y="3015085"/>
            <a:ext cx="951468" cy="50167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300" dirty="0"/>
              <a:t>Headphone Out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2035960" y="3669888"/>
            <a:ext cx="951468" cy="501679"/>
          </a:xfrm>
          <a:prstGeom prst="roundRect">
            <a:avLst/>
          </a:prstGeom>
          <a:solidFill>
            <a:srgbClr val="03448B"/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100" dirty="0"/>
              <a:t>RTL8111GS PEX - GigE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237003" y="3015085"/>
            <a:ext cx="951468" cy="501679"/>
          </a:xfrm>
          <a:prstGeom prst="roundRect">
            <a:avLst/>
          </a:prstGeom>
          <a:solidFill>
            <a:srgbClr val="03448B"/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100" dirty="0"/>
              <a:t>ALC5639 Audio Codec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185120" y="5012841"/>
            <a:ext cx="695174" cy="727311"/>
          </a:xfrm>
          <a:prstGeom prst="roundRect">
            <a:avLst/>
          </a:prstGeom>
          <a:solidFill>
            <a:srgbClr val="7E4842"/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400" dirty="0"/>
              <a:t>16 GB </a:t>
            </a:r>
            <a:r>
              <a:rPr lang="en-US" sz="1400" dirty="0" err="1"/>
              <a:t>eMMC</a:t>
            </a:r>
            <a:endParaRPr lang="en-US" sz="1400" dirty="0"/>
          </a:p>
        </p:txBody>
      </p:sp>
      <p:sp>
        <p:nvSpPr>
          <p:cNvPr id="23" name="Rounded Rectangle 22"/>
          <p:cNvSpPr/>
          <p:nvPr/>
        </p:nvSpPr>
        <p:spPr>
          <a:xfrm>
            <a:off x="6492860" y="4328553"/>
            <a:ext cx="951468" cy="501679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300" dirty="0"/>
              <a:t>SD/MMC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5237003" y="5238471"/>
            <a:ext cx="951468" cy="501679"/>
          </a:xfrm>
          <a:prstGeom prst="roundRect">
            <a:avLst/>
          </a:prstGeom>
          <a:solidFill>
            <a:srgbClr val="03448B"/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300" dirty="0"/>
              <a:t>AS3722</a:t>
            </a:r>
          </a:p>
          <a:p>
            <a:pPr algn="ctr"/>
            <a:r>
              <a:rPr lang="en-US" sz="1300" dirty="0"/>
              <a:t>PMIC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754904" y="5238471"/>
            <a:ext cx="2214711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100" dirty="0"/>
              <a:t>Expansion Port (DP/LVDS, Touch SPI, I2C, CSI x1, CSI x4, GPIO 6:0)</a:t>
            </a:r>
          </a:p>
        </p:txBody>
      </p:sp>
      <p:cxnSp>
        <p:nvCxnSpPr>
          <p:cNvPr id="27" name="Straight Arrow Connector 26"/>
          <p:cNvCxnSpPr>
            <a:stCxn id="7" idx="3"/>
          </p:cNvCxnSpPr>
          <p:nvPr/>
        </p:nvCxnSpPr>
        <p:spPr>
          <a:xfrm flipV="1">
            <a:off x="1706372" y="1957765"/>
            <a:ext cx="1650913" cy="206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0" idx="3"/>
          </p:cNvCxnSpPr>
          <p:nvPr/>
        </p:nvCxnSpPr>
        <p:spPr>
          <a:xfrm>
            <a:off x="1706370" y="2612050"/>
            <a:ext cx="1650912" cy="0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3" idx="3"/>
          </p:cNvCxnSpPr>
          <p:nvPr/>
        </p:nvCxnSpPr>
        <p:spPr>
          <a:xfrm flipV="1">
            <a:off x="1706370" y="3265923"/>
            <a:ext cx="1650912" cy="1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1" idx="3"/>
            <a:endCxn id="19" idx="1"/>
          </p:cNvCxnSpPr>
          <p:nvPr/>
        </p:nvCxnSpPr>
        <p:spPr>
          <a:xfrm flipV="1">
            <a:off x="1706371" y="3920726"/>
            <a:ext cx="329587" cy="204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9" idx="3"/>
          </p:cNvCxnSpPr>
          <p:nvPr/>
        </p:nvCxnSpPr>
        <p:spPr>
          <a:xfrm flipV="1">
            <a:off x="2987428" y="3920727"/>
            <a:ext cx="369858" cy="1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endCxn id="15" idx="1"/>
          </p:cNvCxnSpPr>
          <p:nvPr/>
        </p:nvCxnSpPr>
        <p:spPr>
          <a:xfrm flipV="1">
            <a:off x="4880296" y="1957766"/>
            <a:ext cx="1612564" cy="205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6188471" y="3265924"/>
            <a:ext cx="304387" cy="0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4880296" y="3254164"/>
            <a:ext cx="356711" cy="2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endCxn id="12" idx="1"/>
          </p:cNvCxnSpPr>
          <p:nvPr/>
        </p:nvCxnSpPr>
        <p:spPr>
          <a:xfrm flipV="1">
            <a:off x="4880294" y="2612051"/>
            <a:ext cx="1612564" cy="203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22" idx="0"/>
          </p:cNvCxnSpPr>
          <p:nvPr/>
        </p:nvCxnSpPr>
        <p:spPr>
          <a:xfrm flipV="1">
            <a:off x="4532707" y="4592306"/>
            <a:ext cx="0" cy="420535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Elbow Connector 87"/>
          <p:cNvCxnSpPr>
            <a:stCxn id="21" idx="3"/>
            <a:endCxn id="16" idx="1"/>
          </p:cNvCxnSpPr>
          <p:nvPr/>
        </p:nvCxnSpPr>
        <p:spPr>
          <a:xfrm>
            <a:off x="6188471" y="3265926"/>
            <a:ext cx="304387" cy="654799"/>
          </a:xfrm>
          <a:prstGeom prst="bentConnector3">
            <a:avLst>
              <a:gd name="adj1" fmla="val 50000"/>
            </a:avLst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Elbow Connector 93"/>
          <p:cNvCxnSpPr/>
          <p:nvPr/>
        </p:nvCxnSpPr>
        <p:spPr>
          <a:xfrm rot="5400000">
            <a:off x="2743200" y="4411980"/>
            <a:ext cx="548640" cy="960120"/>
          </a:xfrm>
          <a:prstGeom prst="bentConnector3">
            <a:avLst>
              <a:gd name="adj1" fmla="val 37235"/>
            </a:avLst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Elbow Connector 100"/>
          <p:cNvCxnSpPr/>
          <p:nvPr/>
        </p:nvCxnSpPr>
        <p:spPr>
          <a:xfrm>
            <a:off x="4880293" y="4328553"/>
            <a:ext cx="826443" cy="909919"/>
          </a:xfrm>
          <a:prstGeom prst="bentConnector3">
            <a:avLst>
              <a:gd name="adj1" fmla="val 99574"/>
            </a:avLst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ounded Rectangle 103"/>
          <p:cNvSpPr/>
          <p:nvPr/>
        </p:nvSpPr>
        <p:spPr>
          <a:xfrm>
            <a:off x="3498303" y="2529232"/>
            <a:ext cx="438368" cy="20172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100" dirty="0"/>
              <a:t>A15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105" name="Rounded Rectangle 104"/>
          <p:cNvSpPr/>
          <p:nvPr/>
        </p:nvSpPr>
        <p:spPr>
          <a:xfrm>
            <a:off x="3498303" y="2780071"/>
            <a:ext cx="438368" cy="20172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100" dirty="0"/>
              <a:t>A15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106" name="Rounded Rectangle 105"/>
          <p:cNvSpPr/>
          <p:nvPr/>
        </p:nvSpPr>
        <p:spPr>
          <a:xfrm>
            <a:off x="3497580" y="3033331"/>
            <a:ext cx="438368" cy="20172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100" dirty="0"/>
              <a:t>A15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107" name="Rounded Rectangle 106"/>
          <p:cNvSpPr/>
          <p:nvPr/>
        </p:nvSpPr>
        <p:spPr>
          <a:xfrm>
            <a:off x="3497580" y="3289586"/>
            <a:ext cx="438368" cy="20172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100" dirty="0"/>
              <a:t>A15</a:t>
            </a:r>
            <a:endParaRPr lang="en-US" sz="1100" dirty="0">
              <a:solidFill>
                <a:srgbClr val="FF0000"/>
              </a:solidFill>
            </a:endParaRPr>
          </a:p>
        </p:txBody>
      </p:sp>
      <p:sp>
        <p:nvSpPr>
          <p:cNvPr id="108" name="Rounded Rectangle 107"/>
          <p:cNvSpPr/>
          <p:nvPr/>
        </p:nvSpPr>
        <p:spPr>
          <a:xfrm>
            <a:off x="3498303" y="3554722"/>
            <a:ext cx="438368" cy="20172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800" dirty="0"/>
              <a:t>Arm7</a:t>
            </a:r>
            <a:endParaRPr lang="en-US" sz="800" dirty="0">
              <a:solidFill>
                <a:srgbClr val="FF0000"/>
              </a:solidFill>
            </a:endParaRPr>
          </a:p>
        </p:txBody>
      </p:sp>
      <p:sp>
        <p:nvSpPr>
          <p:cNvPr id="109" name="Rounded Rectangle 108"/>
          <p:cNvSpPr/>
          <p:nvPr/>
        </p:nvSpPr>
        <p:spPr>
          <a:xfrm>
            <a:off x="4050972" y="2529231"/>
            <a:ext cx="695645" cy="1227214"/>
          </a:xfrm>
          <a:prstGeom prst="roundRect">
            <a:avLst>
              <a:gd name="adj" fmla="val 1026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100" dirty="0"/>
              <a:t>GK20A</a:t>
            </a:r>
          </a:p>
          <a:p>
            <a:pPr algn="ctr"/>
            <a:r>
              <a:rPr lang="en-US" sz="1100" dirty="0"/>
              <a:t>192 CUDA Cores</a:t>
            </a:r>
          </a:p>
        </p:txBody>
      </p:sp>
      <p:sp>
        <p:nvSpPr>
          <p:cNvPr id="110" name="Rounded Rectangle 109"/>
          <p:cNvSpPr/>
          <p:nvPr/>
        </p:nvSpPr>
        <p:spPr>
          <a:xfrm>
            <a:off x="3497582" y="3884888"/>
            <a:ext cx="439089" cy="508972"/>
          </a:xfrm>
          <a:prstGeom prst="roundRect">
            <a:avLst>
              <a:gd name="adj" fmla="val 1026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100" dirty="0"/>
              <a:t>ISP</a:t>
            </a:r>
          </a:p>
        </p:txBody>
      </p:sp>
      <p:sp>
        <p:nvSpPr>
          <p:cNvPr id="111" name="Rounded Rectangle 110"/>
          <p:cNvSpPr/>
          <p:nvPr/>
        </p:nvSpPr>
        <p:spPr>
          <a:xfrm>
            <a:off x="4257304" y="3885096"/>
            <a:ext cx="481595" cy="508767"/>
          </a:xfrm>
          <a:prstGeom prst="roundRect">
            <a:avLst>
              <a:gd name="adj" fmla="val 1026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100" dirty="0"/>
              <a:t>HD </a:t>
            </a:r>
            <a:r>
              <a:rPr lang="en-US" sz="900" dirty="0"/>
              <a:t>Video</a:t>
            </a:r>
          </a:p>
        </p:txBody>
      </p:sp>
      <p:sp>
        <p:nvSpPr>
          <p:cNvPr id="112" name="Rounded Rectangle 111"/>
          <p:cNvSpPr/>
          <p:nvPr/>
        </p:nvSpPr>
        <p:spPr>
          <a:xfrm>
            <a:off x="3994609" y="3884890"/>
            <a:ext cx="190514" cy="508973"/>
          </a:xfrm>
          <a:prstGeom prst="roundRect">
            <a:avLst>
              <a:gd name="adj" fmla="val 1026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82296" tIns="41148" rIns="82296" bIns="41148" rtlCol="0" anchor="ctr"/>
          <a:lstStyle/>
          <a:p>
            <a:pPr algn="ctr"/>
            <a:r>
              <a:rPr lang="en-US" sz="1100" dirty="0"/>
              <a:t>Audio</a:t>
            </a:r>
          </a:p>
        </p:txBody>
      </p:sp>
      <p:cxnSp>
        <p:nvCxnSpPr>
          <p:cNvPr id="116" name="Elbow Connector 115"/>
          <p:cNvCxnSpPr>
            <a:endCxn id="23" idx="1"/>
          </p:cNvCxnSpPr>
          <p:nvPr/>
        </p:nvCxnSpPr>
        <p:spPr>
          <a:xfrm>
            <a:off x="4880293" y="3920723"/>
            <a:ext cx="1612565" cy="658668"/>
          </a:xfrm>
          <a:prstGeom prst="bentConnector3">
            <a:avLst>
              <a:gd name="adj1" fmla="val 79825"/>
            </a:avLst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ounded Rectangle 120"/>
          <p:cNvSpPr/>
          <p:nvPr/>
        </p:nvSpPr>
        <p:spPr>
          <a:xfrm>
            <a:off x="754904" y="4436464"/>
            <a:ext cx="1023554" cy="501679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en-US" sz="1300" dirty="0"/>
              <a:t>JTAG</a:t>
            </a:r>
          </a:p>
        </p:txBody>
      </p:sp>
      <p:cxnSp>
        <p:nvCxnSpPr>
          <p:cNvPr id="148" name="Straight Arrow Connector 147"/>
          <p:cNvCxnSpPr/>
          <p:nvPr/>
        </p:nvCxnSpPr>
        <p:spPr>
          <a:xfrm flipV="1">
            <a:off x="3717485" y="4592303"/>
            <a:ext cx="0" cy="420535"/>
          </a:xfrm>
          <a:prstGeom prst="straightConnector1">
            <a:avLst/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Elbow Connector 152"/>
          <p:cNvCxnSpPr>
            <a:stCxn id="121" idx="3"/>
          </p:cNvCxnSpPr>
          <p:nvPr/>
        </p:nvCxnSpPr>
        <p:spPr>
          <a:xfrm flipV="1">
            <a:off x="1778456" y="4328553"/>
            <a:ext cx="1578827" cy="358753"/>
          </a:xfrm>
          <a:prstGeom prst="bentConnector3">
            <a:avLst>
              <a:gd name="adj1" fmla="val 17281"/>
            </a:avLst>
          </a:prstGeom>
          <a:ln w="31750">
            <a:solidFill>
              <a:schemeClr val="bg1">
                <a:lumMod val="75000"/>
                <a:lumOff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73761" y="347472"/>
            <a:ext cx="7482078" cy="895630"/>
          </a:xfrm>
        </p:spPr>
        <p:txBody>
          <a:bodyPr/>
          <a:lstStyle/>
          <a:p>
            <a:r>
              <a:rPr lang="en-US" sz="2800" b="1" dirty="0" smtClean="0">
                <a:solidFill>
                  <a:schemeClr val="tx2"/>
                </a:solidFill>
                <a:ea typeface="MS PGothic" pitchFamily="34" charset="-128"/>
              </a:rPr>
              <a:t/>
            </a:r>
            <a:br>
              <a:rPr lang="en-US" sz="2800" b="1" dirty="0" smtClean="0">
                <a:solidFill>
                  <a:schemeClr val="tx2"/>
                </a:solidFill>
                <a:ea typeface="MS PGothic" pitchFamily="34" charset="-128"/>
              </a:rPr>
            </a:br>
            <a:r>
              <a:rPr lang="en-US" dirty="0" err="1" smtClean="0">
                <a:solidFill>
                  <a:schemeClr val="tx2"/>
                </a:solidFill>
                <a:ea typeface="MS PGothic" pitchFamily="34" charset="-128"/>
              </a:rPr>
              <a:t>Jetson</a:t>
            </a:r>
            <a:r>
              <a:rPr lang="en-US" dirty="0" smtClean="0">
                <a:solidFill>
                  <a:schemeClr val="tx2"/>
                </a:solidFill>
                <a:ea typeface="MS PGothic" pitchFamily="34" charset="-128"/>
              </a:rPr>
              <a:t> TK1 Block Diagram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10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Jetson TK1, &quot;the world's first embedded supercomputer!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229600" cy="511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20967" y="5374459"/>
            <a:ext cx="5308633" cy="332399"/>
          </a:xfrm>
          <a:prstGeom prst="rect">
            <a:avLst/>
          </a:prstGeom>
          <a:noFill/>
        </p:spPr>
        <p:txBody>
          <a:bodyPr wrap="none" lIns="82296" tIns="41148" rIns="82296" bIns="41148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Pinout</a:t>
            </a:r>
            <a:r>
              <a:rPr lang="en-US" sz="18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Diagrams Courtesy of </a:t>
            </a:r>
            <a:r>
              <a:rPr lang="en-US" sz="18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Corneliusz</a:t>
            </a:r>
            <a:r>
              <a:rPr lang="en-US" sz="18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Jarzebski</a:t>
            </a:r>
            <a:endParaRPr lang="en-US" sz="18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007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61" y="347472"/>
            <a:ext cx="7482078" cy="931024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TX1/TK1 </a:t>
            </a:r>
            <a:r>
              <a:rPr lang="en-US" dirty="0" smtClean="0"/>
              <a:t>Development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will be developed in C++</a:t>
            </a:r>
          </a:p>
          <a:p>
            <a:endParaRPr lang="en-US" dirty="0" smtClean="0"/>
          </a:p>
          <a:p>
            <a:r>
              <a:rPr lang="en-US" dirty="0" smtClean="0"/>
              <a:t>Initial configuration of the board is done using a python setup script</a:t>
            </a:r>
          </a:p>
          <a:p>
            <a:pPr lvl="1"/>
            <a:r>
              <a:rPr lang="en-US" dirty="0" smtClean="0"/>
              <a:t>docs/</a:t>
            </a:r>
            <a:r>
              <a:rPr lang="en-US" dirty="0" err="1" smtClean="0"/>
              <a:t>setup_jetson.py</a:t>
            </a:r>
            <a:endParaRPr lang="en-US" dirty="0" smtClean="0"/>
          </a:p>
          <a:p>
            <a:pPr lvl="1"/>
            <a:r>
              <a:rPr lang="en-US" dirty="0" smtClean="0"/>
              <a:t>Detailed instructions in the lab assignment to build Jet</a:t>
            </a:r>
          </a:p>
          <a:p>
            <a:endParaRPr lang="en-US" dirty="0"/>
          </a:p>
          <a:p>
            <a:r>
              <a:rPr lang="en-US" dirty="0" smtClean="0"/>
              <a:t>You can enter code using any standard Unix editor</a:t>
            </a:r>
          </a:p>
          <a:p>
            <a:pPr lvl="1"/>
            <a:r>
              <a:rPr lang="en-US" dirty="0" smtClean="0"/>
              <a:t>The files will be saved to the built-in flash</a:t>
            </a:r>
          </a:p>
          <a:p>
            <a:pPr lvl="1"/>
            <a:r>
              <a:rPr lang="en-US" dirty="0" smtClean="0"/>
              <a:t>You do not need to add an external memory card</a:t>
            </a:r>
          </a:p>
          <a:p>
            <a:endParaRPr lang="en-US" dirty="0"/>
          </a:p>
          <a:p>
            <a:r>
              <a:rPr lang="en-US" dirty="0" smtClean="0"/>
              <a:t>After the system has been configured correctly, relevant source code can be found in the ‘</a:t>
            </a:r>
            <a:r>
              <a:rPr lang="en-US" dirty="0" err="1" smtClean="0"/>
              <a:t>rosjetson</a:t>
            </a:r>
            <a:r>
              <a:rPr lang="en-US" dirty="0" smtClean="0"/>
              <a:t>’ directory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77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1_Title &amp; Bullet ">
  <a:themeElements>
    <a:clrScheme name="NVIDIA + Cal Poly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08552B"/>
      </a:accent2>
      <a:accent3>
        <a:srgbClr val="007A43"/>
      </a:accent3>
      <a:accent4>
        <a:srgbClr val="006A9A"/>
      </a:accent4>
      <a:accent5>
        <a:srgbClr val="FA6300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736</TotalTime>
  <Words>1423</Words>
  <Application>Microsoft Office PowerPoint</Application>
  <PresentationFormat>Custom</PresentationFormat>
  <Paragraphs>152</Paragraphs>
  <Slides>11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1_Title &amp; Bullet </vt:lpstr>
      <vt:lpstr>Module 1.3 – Course Introduction</vt:lpstr>
      <vt:lpstr>PowerPoint Presentation</vt:lpstr>
      <vt:lpstr>PowerPoint Presentation</vt:lpstr>
      <vt:lpstr>PowerPoint Presentation</vt:lpstr>
      <vt:lpstr> Jetson TK1 </vt:lpstr>
      <vt:lpstr>PowerPoint Presentation</vt:lpstr>
      <vt:lpstr> Jetson TK1 Block Diagram</vt:lpstr>
      <vt:lpstr>PowerPoint Presentation</vt:lpstr>
      <vt:lpstr> TX1/TK1 Development Environment</vt:lpstr>
      <vt:lpstr> Connecting to the TX1/TK1 Remotely</vt:lpstr>
      <vt:lpstr>PowerPoint Presentation</vt:lpstr>
    </vt:vector>
  </TitlesOfParts>
  <Company>NVIDIA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NVIDIA</cp:lastModifiedBy>
  <cp:revision>81</cp:revision>
  <dcterms:created xsi:type="dcterms:W3CDTF">2015-09-22T16:38:29Z</dcterms:created>
  <dcterms:modified xsi:type="dcterms:W3CDTF">2017-06-09T22:06:27Z</dcterms:modified>
</cp:coreProperties>
</file>

<file path=docProps/thumbnail.jpeg>
</file>